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315200" cy="96012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9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140" y="-570"/>
      </p:cViewPr>
      <p:guideLst>
        <p:guide orient="horz" pos="3024"/>
        <p:guide pos="23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2982596"/>
            <a:ext cx="6217920" cy="20580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7280" y="5440680"/>
            <a:ext cx="512064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06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84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243071" y="537845"/>
            <a:ext cx="1316990" cy="114703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1" y="537845"/>
            <a:ext cx="3829050" cy="114703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377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909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50" y="6169661"/>
            <a:ext cx="6217920" cy="190690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7850" y="4069399"/>
            <a:ext cx="6217920" cy="210026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0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3135948"/>
            <a:ext cx="2573020" cy="88722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87040" y="3135948"/>
            <a:ext cx="2573020" cy="88722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62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84493"/>
            <a:ext cx="658368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2149158"/>
            <a:ext cx="3232150" cy="8956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5760" y="3044825"/>
            <a:ext cx="3232150" cy="55318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16020" y="2149158"/>
            <a:ext cx="3233420" cy="8956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16020" y="3044825"/>
            <a:ext cx="3233420" cy="55318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94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140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057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382270"/>
            <a:ext cx="2406650" cy="162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0040" y="382271"/>
            <a:ext cx="4089400" cy="819435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1" y="2009141"/>
            <a:ext cx="2406650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960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830" y="6720840"/>
            <a:ext cx="4389120" cy="79343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33830" y="857885"/>
            <a:ext cx="4389120" cy="57607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3830" y="7514273"/>
            <a:ext cx="4389120" cy="11268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879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84493"/>
            <a:ext cx="658368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2240281"/>
            <a:ext cx="6583680" cy="6336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5760" y="8898891"/>
            <a:ext cx="17068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5042B-04A8-4E3E-AFDF-68359F5A1887}" type="datetimeFigureOut">
              <a:rPr lang="en-US" smtClean="0"/>
              <a:t>2/26/2012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360" y="8898891"/>
            <a:ext cx="23164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42560" y="8898891"/>
            <a:ext cx="17068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0405F-CBD3-4878-88EC-C4A0785B86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80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5724" y="3200400"/>
            <a:ext cx="1666876" cy="2286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190500" y="-323849"/>
            <a:ext cx="7696200" cy="9906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79521" y="228600"/>
            <a:ext cx="1847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24" y="178653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Operation Ghana</a:t>
            </a:r>
            <a:endParaRPr lang="en-US" sz="4800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28380" y="834509"/>
            <a:ext cx="1719544" cy="3691"/>
          </a:xfrm>
          <a:prstGeom prst="line">
            <a:avLst/>
          </a:prstGeom>
          <a:ln w="28575">
            <a:solidFill>
              <a:srgbClr val="5592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819400" y="838200"/>
            <a:ext cx="1008523" cy="0"/>
          </a:xfrm>
          <a:prstGeom prst="line">
            <a:avLst/>
          </a:prstGeom>
          <a:ln w="28575">
            <a:solidFill>
              <a:srgbClr val="5592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43000" y="834509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Agency FB" pitchFamily="34" charset="0"/>
              </a:rPr>
              <a:t>Setting the Spiritually Captive Free</a:t>
            </a:r>
            <a:endParaRPr lang="en-US" i="1" dirty="0">
              <a:latin typeface="Agency FB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323851" y="1019175"/>
            <a:ext cx="819149" cy="16559"/>
          </a:xfrm>
          <a:prstGeom prst="line">
            <a:avLst/>
          </a:prstGeom>
          <a:ln w="28575">
            <a:solidFill>
              <a:srgbClr val="5592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28600" y="834509"/>
            <a:ext cx="228601" cy="1"/>
          </a:xfrm>
          <a:prstGeom prst="line">
            <a:avLst/>
          </a:prstGeom>
          <a:ln w="28575">
            <a:solidFill>
              <a:srgbClr val="5592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05337" y="1039425"/>
            <a:ext cx="6600263" cy="707886"/>
          </a:xfrm>
          <a:prstGeom prst="rect">
            <a:avLst/>
          </a:prstGeom>
          <a:noFill/>
          <a:effectLst>
            <a:outerShdw dist="50800" dir="18900000" algn="bl" rotWithShape="0">
              <a:prstClr val="black">
                <a:alpha val="7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Forte" pitchFamily="66" charset="0"/>
              </a:rPr>
              <a:t>Reese Bros. Prepare 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2286000" y="457200"/>
            <a:ext cx="228601" cy="1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/>
          <p:cNvCxnSpPr/>
          <p:nvPr/>
        </p:nvCxnSpPr>
        <p:spPr>
          <a:xfrm>
            <a:off x="2400300" y="328562"/>
            <a:ext cx="0" cy="41549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7" name="TextBox 1036"/>
          <p:cNvSpPr txBox="1"/>
          <p:nvPr/>
        </p:nvSpPr>
        <p:spPr>
          <a:xfrm>
            <a:off x="104988" y="1772272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By J. Reese</a:t>
            </a:r>
            <a:endParaRPr lang="en-US" sz="1400" dirty="0"/>
          </a:p>
        </p:txBody>
      </p:sp>
      <p:sp>
        <p:nvSpPr>
          <p:cNvPr id="1039" name="TextBox 1038"/>
          <p:cNvSpPr txBox="1"/>
          <p:nvPr/>
        </p:nvSpPr>
        <p:spPr>
          <a:xfrm>
            <a:off x="85724" y="2209800"/>
            <a:ext cx="71532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gency FB" pitchFamily="34" charset="0"/>
              </a:rPr>
              <a:t>On November 8, 2010, while the attention of America was focused on the results of the recent national elections, we joined our parents and twelve other team members for our first </a:t>
            </a:r>
            <a:r>
              <a:rPr lang="en-US" sz="1200" b="1" dirty="0" smtClean="0">
                <a:latin typeface="Agency FB" pitchFamily="34" charset="0"/>
              </a:rPr>
              <a:t>Ghana 2011 </a:t>
            </a:r>
            <a:r>
              <a:rPr lang="en-US" sz="1200" dirty="0" smtClean="0">
                <a:latin typeface="Agency FB" pitchFamily="34" charset="0"/>
              </a:rPr>
              <a:t>mission trip organizational mtg.  We cannot begin to tell you how excited we are about the prospect of returning to Ghana, W. Africa for a </a:t>
            </a:r>
            <a:r>
              <a:rPr lang="en-US" sz="1200" i="1" dirty="0" smtClean="0">
                <a:latin typeface="Agency FB" pitchFamily="34" charset="0"/>
              </a:rPr>
              <a:t>third summer in a row</a:t>
            </a:r>
            <a:r>
              <a:rPr lang="en-US" sz="1200" dirty="0" smtClean="0">
                <a:latin typeface="Agency FB" pitchFamily="34" charset="0"/>
              </a:rPr>
              <a:t>—it would be wrong to ignore the inexorable tug which the Holy Spirit has placed in our hearts to reach out to these precious souls in a country which is truly white unto harvest. </a:t>
            </a:r>
          </a:p>
          <a:p>
            <a:endParaRPr lang="en-US" sz="1200" dirty="0">
              <a:latin typeface="Agency FB" pitchFamily="34" charset="0"/>
            </a:endParaRPr>
          </a:p>
          <a:p>
            <a:r>
              <a:rPr lang="en-US" sz="1600" b="1" dirty="0" smtClean="0">
                <a:latin typeface="Baskerville Old Face" pitchFamily="18" charset="0"/>
              </a:rPr>
              <a:t>A Backward Look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The last two summer mission trips were fruitful and filled with wonderful memories.  What a special blessing to see the necessary finances come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in for each of these trips—a tribute to generous donors like you and to the Lord’s grace.  Our second 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year was especially exciting because we had the opportunity to 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renew so many acquaintances and to return to familiar 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surroundings in Ghana.  Both of us had the wonderful privilege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 of preaching, providing instrumental specials, and conducting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  classroom and Bible club instruction.  One of the great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    blessings was the privilege of personally leading souls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     to a saving knowledge of the Savior.  Our team saw 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       over 200 make professions of faith last year alone.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                                                    </a:t>
            </a:r>
          </a:p>
          <a:p>
            <a:endParaRPr lang="en-US" sz="1200" dirty="0">
              <a:solidFill>
                <a:prstClr val="black"/>
              </a:solidFill>
              <a:latin typeface="Agency FB" pitchFamily="34" charset="0"/>
            </a:endParaRPr>
          </a:p>
          <a:p>
            <a:endParaRPr lang="en-US" sz="1200" dirty="0">
              <a:latin typeface="Agency FB" pitchFamily="34" charset="0"/>
            </a:endParaRPr>
          </a:p>
          <a:p>
            <a:endParaRPr lang="en-US" sz="1200" dirty="0" smtClean="0">
              <a:latin typeface="Agency FB" pitchFamily="34" charset="0"/>
            </a:endParaRPr>
          </a:p>
          <a:p>
            <a:r>
              <a:rPr lang="en-US" sz="1200" dirty="0" smtClean="0">
                <a:latin typeface="Agency FB" pitchFamily="34" charset="0"/>
              </a:rPr>
              <a:t> </a:t>
            </a:r>
            <a:endParaRPr lang="en-US" sz="1200" dirty="0">
              <a:latin typeface="Agency FB" pitchFamily="34" charset="0"/>
            </a:endParaRPr>
          </a:p>
        </p:txBody>
      </p:sp>
      <p:sp>
        <p:nvSpPr>
          <p:cNvPr id="1040" name="TextBox 1039"/>
          <p:cNvSpPr txBox="1"/>
          <p:nvPr/>
        </p:nvSpPr>
        <p:spPr>
          <a:xfrm>
            <a:off x="435345" y="259312"/>
            <a:ext cx="29339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latin typeface="Agency FB" pitchFamily="34" charset="0"/>
              </a:rPr>
              <a:t>Go Forth Baptist Missions  presents</a:t>
            </a:r>
            <a:endParaRPr lang="en-US" sz="1200" i="1" dirty="0">
              <a:latin typeface="Agency FB" pitchFamily="34" charset="0"/>
            </a:endParaRPr>
          </a:p>
          <a:p>
            <a:endParaRPr lang="en-US" dirty="0"/>
          </a:p>
        </p:txBody>
      </p:sp>
      <p:sp>
        <p:nvSpPr>
          <p:cNvPr id="1041" name="TextBox 1040"/>
          <p:cNvSpPr txBox="1"/>
          <p:nvPr/>
        </p:nvSpPr>
        <p:spPr>
          <a:xfrm>
            <a:off x="3276600" y="1059597"/>
            <a:ext cx="7037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>
              <a:latin typeface="Agency FB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81528" y="8996064"/>
            <a:ext cx="7419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      </a:t>
            </a:r>
            <a:r>
              <a:rPr lang="en-US" sz="1200" dirty="0" smtClean="0"/>
              <a:t>Pensacola, </a:t>
            </a:r>
            <a:r>
              <a:rPr lang="en-US" sz="1200" dirty="0" smtClean="0"/>
              <a:t>FL</a:t>
            </a:r>
            <a:endParaRPr lang="en-US" sz="1200" dirty="0" smtClean="0"/>
          </a:p>
          <a:p>
            <a:pPr algn="ctr"/>
            <a:r>
              <a:rPr lang="en-US" sz="1200" dirty="0" smtClean="0"/>
              <a:t>Website</a:t>
            </a:r>
            <a:r>
              <a:rPr lang="en-US" sz="1200" dirty="0" smtClean="0"/>
              <a:t>: </a:t>
            </a:r>
            <a:r>
              <a:rPr lang="en-US" sz="1200" dirty="0"/>
              <a:t>http</a:t>
            </a:r>
            <a:r>
              <a:rPr lang="en-US" sz="1200" dirty="0" smtClean="0"/>
              <a:t>://</a:t>
            </a:r>
            <a:r>
              <a:rPr lang="en-US" sz="1200" dirty="0" smtClean="0"/>
              <a:t>reachtheworldbaptistministries</a:t>
            </a:r>
            <a:r>
              <a:rPr lang="en-US" sz="1200" dirty="0" smtClean="0"/>
              <a:t>.com</a:t>
            </a:r>
            <a:endParaRPr lang="en-US" sz="12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r="8631"/>
          <a:stretch/>
        </p:blipFill>
        <p:spPr bwMode="auto">
          <a:xfrm rot="20799312">
            <a:off x="222213" y="3821422"/>
            <a:ext cx="2079256" cy="17560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139700" dist="76200" dir="7260000" algn="ctr" rotWithShape="0">
              <a:schemeClr val="bg1">
                <a:lumMod val="5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21" t="2329"/>
          <a:stretch/>
        </p:blipFill>
        <p:spPr bwMode="auto">
          <a:xfrm>
            <a:off x="5580289" y="3842805"/>
            <a:ext cx="1333500" cy="177613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190500" dist="88900" dir="8100000" algn="tr" rotWithShape="0">
              <a:schemeClr val="tx1">
                <a:alpha val="5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14" name="TextBox 13"/>
          <p:cNvSpPr txBox="1"/>
          <p:nvPr/>
        </p:nvSpPr>
        <p:spPr>
          <a:xfrm rot="20802808">
            <a:off x="311546" y="5453322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Pastor Atta and Joshua enjoy fellowship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4500" y="5629971"/>
            <a:ext cx="167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2"/>
                </a:solidFill>
              </a:rPr>
              <a:t>Jeffrey  strokes the strings</a:t>
            </a:r>
            <a:endParaRPr lang="en-US" sz="10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2" y="-414141"/>
            <a:ext cx="4082985" cy="2514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482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634171" y="5264966"/>
            <a:ext cx="256201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1" dirty="0">
                <a:solidFill>
                  <a:prstClr val="black"/>
                </a:solidFill>
                <a:latin typeface="Baskerville Old Face" pitchFamily="18" charset="0"/>
              </a:rPr>
              <a:t>A </a:t>
            </a:r>
            <a:r>
              <a:rPr lang="en-US" sz="1600" b="1" dirty="0" smtClean="0">
                <a:solidFill>
                  <a:prstClr val="black"/>
                </a:solidFill>
                <a:latin typeface="Baskerville Old Face" pitchFamily="18" charset="0"/>
              </a:rPr>
              <a:t>Forward </a:t>
            </a:r>
            <a:r>
              <a:rPr lang="en-US" sz="1600" b="1" dirty="0">
                <a:solidFill>
                  <a:prstClr val="black"/>
                </a:solidFill>
                <a:latin typeface="Baskerville Old Face" pitchFamily="18" charset="0"/>
              </a:rPr>
              <a:t>Look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5572742"/>
            <a:ext cx="6996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              Here we are preparing for another venture into the 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                                           heart of  W. Africa.   We do not appeal to those who find themselves in financial reversal; however, we </a:t>
            </a:r>
          </a:p>
          <a:p>
            <a:r>
              <a:rPr lang="en-US" sz="1200" dirty="0">
                <a:solidFill>
                  <a:prstClr val="black"/>
                </a:solidFill>
                <a:latin typeface="Agency FB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                  covet everyone’s prayers as each of us seeks to raise the requisite </a:t>
            </a:r>
            <a:r>
              <a:rPr lang="en-US" sz="1200" b="1" dirty="0" smtClean="0">
                <a:solidFill>
                  <a:prstClr val="black"/>
                </a:solidFill>
                <a:latin typeface="Agency FB" pitchFamily="34" charset="0"/>
              </a:rPr>
              <a:t>$3,300 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by early spring 2011.  For those who wish to invest in this endeavor</a:t>
            </a:r>
            <a:r>
              <a:rPr lang="en-US" sz="1200" dirty="0" smtClean="0">
                <a:solidFill>
                  <a:prstClr val="black"/>
                </a:solidFill>
                <a:latin typeface="Agency FB" pitchFamily="34" charset="0"/>
              </a:rPr>
              <a:t>, please contact Reach the World Baptist Ministries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73538" y="6593080"/>
            <a:ext cx="448212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Preaching ministry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Village outreach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Bible clubs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Open air </a:t>
            </a:r>
            <a:r>
              <a:rPr lang="en-US" sz="1600" dirty="0"/>
              <a:t>m</a:t>
            </a:r>
            <a:r>
              <a:rPr lang="en-US" sz="1600" dirty="0" smtClean="0"/>
              <a:t>eetings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Orphanage ministry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Christian/public/private </a:t>
            </a:r>
            <a:r>
              <a:rPr lang="en-US" sz="1600" dirty="0"/>
              <a:t>s</a:t>
            </a:r>
            <a:r>
              <a:rPr lang="en-US" sz="1600" dirty="0" smtClean="0"/>
              <a:t>chool outreach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Special music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Street evangelism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Youth meetings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smtClean="0"/>
              <a:t>Teacher’s clinic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endParaRPr lang="en-US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213701" y="6351169"/>
            <a:ext cx="2691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Ministry Opportunities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85823" y="6712310"/>
            <a:ext cx="190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June 1-17, 2011</a:t>
            </a:r>
          </a:p>
          <a:p>
            <a:pPr algn="ctr"/>
            <a:r>
              <a:rPr lang="en-US" sz="1600" dirty="0" smtClean="0"/>
              <a:t>        </a:t>
            </a:r>
          </a:p>
          <a:p>
            <a:pPr algn="ctr"/>
            <a:r>
              <a:rPr lang="en-US" sz="1600" dirty="0" smtClean="0"/>
              <a:t>Total Cost:</a:t>
            </a:r>
          </a:p>
          <a:p>
            <a:pPr algn="ctr"/>
            <a:r>
              <a:rPr lang="en-US" sz="1600" b="1" dirty="0" smtClean="0"/>
              <a:t>$3,300</a:t>
            </a:r>
          </a:p>
          <a:p>
            <a:endParaRPr lang="en-US" sz="1600" dirty="0" smtClean="0"/>
          </a:p>
          <a:p>
            <a:pPr algn="ctr"/>
            <a:r>
              <a:rPr lang="en-US" sz="1600" dirty="0" smtClean="0"/>
              <a:t>Visit team website</a:t>
            </a:r>
          </a:p>
          <a:p>
            <a:pPr algn="ctr"/>
            <a:r>
              <a:rPr lang="en-US" sz="1600" dirty="0"/>
              <a:t>t</a:t>
            </a:r>
            <a:r>
              <a:rPr lang="en-US" sz="1600" dirty="0" smtClean="0"/>
              <a:t>o follow updates</a:t>
            </a:r>
          </a:p>
          <a:p>
            <a:pPr algn="ctr"/>
            <a:r>
              <a:rPr lang="en-US" sz="1600" dirty="0" smtClean="0"/>
              <a:t>while our team</a:t>
            </a:r>
          </a:p>
          <a:p>
            <a:pPr algn="ctr"/>
            <a:r>
              <a:rPr lang="en-US" sz="1600" dirty="0"/>
              <a:t>i</a:t>
            </a:r>
            <a:r>
              <a:rPr lang="en-US" sz="1600" dirty="0" smtClean="0"/>
              <a:t>s in Ghana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5181599" y="6351169"/>
            <a:ext cx="2324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Mission Team Highlights</a:t>
            </a:r>
            <a:endParaRPr lang="en-US" sz="1600" b="1" dirty="0"/>
          </a:p>
        </p:txBody>
      </p:sp>
      <p:pic>
        <p:nvPicPr>
          <p:cNvPr id="31" name="Picture 15" descr="C:\Documents and Settings\John  Reese\Local Settings\Temporary Internet Files\Content.IE5\WQCJ9IOF\MC900193006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976113" y="7051495"/>
            <a:ext cx="724420" cy="12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5" descr="C:\Documents and Settings\John  Reese\Local Settings\Temporary Internet Files\Content.IE5\WQCJ9IOF\MC900193006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000490" y="7803763"/>
            <a:ext cx="724420" cy="12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19162" y="1572217"/>
            <a:ext cx="5938838" cy="707886"/>
          </a:xfrm>
          <a:prstGeom prst="rect">
            <a:avLst/>
          </a:prstGeom>
          <a:noFill/>
          <a:effectLst>
            <a:outerShdw dist="50800" dir="18900000" algn="bl" rotWithShape="0">
              <a:prstClr val="black">
                <a:alpha val="7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Forte" pitchFamily="66" charset="0"/>
              </a:rPr>
              <a:t> for a 3-peat </a:t>
            </a:r>
            <a:r>
              <a:rPr lang="en-US" sz="4000" dirty="0" smtClean="0">
                <a:solidFill>
                  <a:srgbClr val="FF0000"/>
                </a:solidFill>
                <a:latin typeface="Forte" pitchFamily="66" charset="0"/>
              </a:rPr>
              <a:t>Trip to Ghana</a:t>
            </a:r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242275" y="6610795"/>
            <a:ext cx="7048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124176"/>
            <a:ext cx="2562224" cy="2871888"/>
          </a:xfrm>
          <a:prstGeom prst="rect">
            <a:avLst/>
          </a:prstGeom>
          <a:noFill/>
          <a:ln>
            <a:noFill/>
          </a:ln>
          <a:effectLst>
            <a:outerShdw dist="254000" dir="8100000" algn="tr" rotWithShape="0">
              <a:prstClr val="black">
                <a:alpha val="37000"/>
              </a:prstClr>
            </a:outerShdw>
            <a:softEdge rad="63500"/>
          </a:effectLst>
        </p:spPr>
      </p:pic>
      <p:sp>
        <p:nvSpPr>
          <p:cNvPr id="25" name="5-Point Star 24"/>
          <p:cNvSpPr/>
          <p:nvPr/>
        </p:nvSpPr>
        <p:spPr>
          <a:xfrm>
            <a:off x="3783242" y="7170382"/>
            <a:ext cx="210677" cy="1524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71367" y="6286557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Isaiah 61:1</a:t>
            </a:r>
            <a:endParaRPr lang="en-US" sz="1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Bent-Up Arrow 25"/>
          <p:cNvSpPr/>
          <p:nvPr/>
        </p:nvSpPr>
        <p:spPr>
          <a:xfrm>
            <a:off x="3628460" y="7381871"/>
            <a:ext cx="343126" cy="314329"/>
          </a:xfrm>
          <a:prstGeom prst="bentUpArrow">
            <a:avLst>
              <a:gd name="adj1" fmla="val 17228"/>
              <a:gd name="adj2" fmla="val 25000"/>
              <a:gd name="adj3" fmla="val 2954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634171" y="7404807"/>
            <a:ext cx="1056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Ghana</a:t>
            </a:r>
            <a:endParaRPr lang="en-US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56" y="6414795"/>
            <a:ext cx="1790644" cy="224847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152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410</Words>
  <Application>Microsoft Office PowerPoint</Application>
  <PresentationFormat>Custom</PresentationFormat>
  <Paragraphs>55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S. Reese</dc:creator>
  <cp:lastModifiedBy>Director</cp:lastModifiedBy>
  <cp:revision>48</cp:revision>
  <cp:lastPrinted>2010-11-08T17:11:45Z</cp:lastPrinted>
  <dcterms:created xsi:type="dcterms:W3CDTF">2010-11-07T05:57:53Z</dcterms:created>
  <dcterms:modified xsi:type="dcterms:W3CDTF">2012-02-26T20:35:32Z</dcterms:modified>
</cp:coreProperties>
</file>